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8" r:id="rId5"/>
    <p:sldId id="259" r:id="rId6"/>
    <p:sldId id="257" r:id="rId7"/>
    <p:sldId id="262" r:id="rId8"/>
    <p:sldId id="256" r:id="rId9"/>
    <p:sldId id="261" r:id="rId10"/>
    <p:sldId id="260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4248-5EF1-624D-AE55-F7277B90E140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CFEE-E5F3-3940-AC4B-80AB53AF2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sudaninafric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dinka%201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alec%20ysl-1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i011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sudan_0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dinka%20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dinka_woman_smiling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dinka%204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dinka%205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cindy/Desktop/foto%20morgana%20dinka3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11658" y="273049"/>
            <a:ext cx="3253856" cy="25434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SUDAN:</a:t>
            </a:r>
            <a:br>
              <a:rPr lang="en-US" sz="4000" dirty="0" smtClean="0"/>
            </a:br>
            <a:r>
              <a:rPr lang="en-US" sz="4000" dirty="0" smtClean="0"/>
              <a:t>its location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57200" y="6126163"/>
            <a:ext cx="8344892" cy="314161"/>
          </a:xfrm>
        </p:spPr>
        <p:txBody>
          <a:bodyPr/>
          <a:lstStyle/>
          <a:p>
            <a:r>
              <a:rPr lang="en-US" dirty="0" smtClean="0"/>
              <a:t>http://www.faculty.fairfield.edu/faculty/hodgson/Courses/so191/Projects2007/Mannix/part1.html</a:t>
            </a:r>
            <a:endParaRPr lang="en-US" dirty="0"/>
          </a:p>
        </p:txBody>
      </p:sp>
      <p:pic>
        <p:nvPicPr>
          <p:cNvPr id="6" name="sudaninafrica.jpg" descr="/Users/cindy/Desktop/sudaninafrica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t="-10138" b="-10138"/>
          <a:stretch>
            <a:fillRect/>
          </a:stretch>
        </p:blipFill>
        <p:spPr>
          <a:xfrm>
            <a:off x="2958773" y="-250457"/>
            <a:ext cx="5843319" cy="66907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02364"/>
            <a:ext cx="3008313" cy="4773787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“Corseted </a:t>
            </a:r>
            <a:r>
              <a:rPr lang="en-US" sz="2800" b="0" dirty="0" err="1" smtClean="0"/>
              <a:t>Dinka</a:t>
            </a:r>
            <a:r>
              <a:rPr lang="en-US" sz="2800" b="0" dirty="0" smtClean="0"/>
              <a:t> Man.  Besides cattle, the most coveted possession of a </a:t>
            </a:r>
            <a:r>
              <a:rPr lang="en-US" sz="2800" b="0" dirty="0" err="1" smtClean="0"/>
              <a:t>Dinka</a:t>
            </a:r>
            <a:r>
              <a:rPr lang="en-US" sz="2800" b="0" dirty="0" smtClean="0"/>
              <a:t> man is an intricately beaded corset.  This corset is sewn on tightly and worn until marriage.”</a:t>
            </a:r>
            <a:endParaRPr lang="en-US" sz="2800" b="0" dirty="0"/>
          </a:p>
        </p:txBody>
      </p:sp>
      <p:pic>
        <p:nvPicPr>
          <p:cNvPr id="5" name="dinka 1.jpg" descr="/Users/cindy/Desktop/dinka 1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5885" r="838" b="17884"/>
          <a:stretch>
            <a:fillRect/>
          </a:stretch>
        </p:blipFill>
        <p:spPr>
          <a:xfrm>
            <a:off x="3465513" y="273050"/>
            <a:ext cx="5095609" cy="6320398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5795722"/>
            <a:ext cx="3008313" cy="330441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http://saharanvibe.blogspot.com/2007/03/dinka-of-sudan.html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195782"/>
            <a:ext cx="8229600" cy="1074487"/>
          </a:xfrm>
        </p:spPr>
        <p:txBody>
          <a:bodyPr>
            <a:normAutofit fontScale="90000"/>
          </a:bodyPr>
          <a:lstStyle/>
          <a:p>
            <a:r>
              <a:rPr lang="en-US" sz="3111" dirty="0" smtClean="0"/>
              <a:t>Sounds of Global Worship:</a:t>
            </a:r>
            <a:br>
              <a:rPr lang="en-US" sz="3111" dirty="0" smtClean="0"/>
            </a:br>
            <a:r>
              <a:rPr lang="en-US" sz="3111" dirty="0" smtClean="0"/>
              <a:t>Heart Sounds International</a:t>
            </a:r>
            <a:br>
              <a:rPr lang="en-US" sz="3111" dirty="0" smtClean="0"/>
            </a:br>
            <a:r>
              <a:rPr lang="en-US" sz="1556" dirty="0" smtClean="0"/>
              <a:t>http://</a:t>
            </a:r>
            <a:r>
              <a:rPr lang="en-US" sz="1556" dirty="0" err="1" smtClean="0"/>
              <a:t>www.youtube.com/watch?v</a:t>
            </a:r>
            <a:r>
              <a:rPr lang="en-US" sz="1556" dirty="0" smtClean="0"/>
              <a:t>=W3oYUDfjC3s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313" cy="2478291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Dinka</a:t>
            </a:r>
            <a:r>
              <a:rPr lang="en-US" sz="3200" dirty="0" smtClean="0"/>
              <a:t> Supermodel: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Alec </a:t>
            </a:r>
            <a:r>
              <a:rPr lang="en-US" sz="3200" dirty="0" err="1" smtClean="0"/>
              <a:t>Wek</a:t>
            </a:r>
            <a:endParaRPr lang="en-US" sz="32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57200" y="5746882"/>
            <a:ext cx="3008313" cy="37928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http://saharanvibe.blogspot.com/2007/03/dinka-of-sudan.html</a:t>
            </a:r>
          </a:p>
          <a:p>
            <a:endParaRPr lang="en-US" dirty="0"/>
          </a:p>
        </p:txBody>
      </p:sp>
      <p:pic>
        <p:nvPicPr>
          <p:cNvPr id="6" name="alec ysl-1.jpg" descr="/Users/cindy/Desktop/alec ysl-1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-15682" r="-15682"/>
          <a:stretch>
            <a:fillRect/>
          </a:stretch>
        </p:blipFill>
        <p:spPr>
          <a:xfrm>
            <a:off x="3575050" y="273050"/>
            <a:ext cx="5377668" cy="61575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313" cy="25434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SUDAN:</a:t>
            </a:r>
            <a:br>
              <a:rPr lang="en-US" sz="4000" dirty="0" smtClean="0"/>
            </a:br>
            <a:r>
              <a:rPr lang="en-US" sz="4000" dirty="0" smtClean="0"/>
              <a:t>its people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3575050" y="6126163"/>
            <a:ext cx="5111750" cy="314161"/>
          </a:xfrm>
        </p:spPr>
        <p:txBody>
          <a:bodyPr/>
          <a:lstStyle/>
          <a:p>
            <a:r>
              <a:rPr lang="en-US" dirty="0" err="1" smtClean="0"/>
              <a:t>http://gbgm-umc.org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7" name="i0112.jpg" descr="/Users/cindy/Desktop/i0112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t="-8901" b="-890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6" name="sudan_05.jpg" descr="/Users/cindy/Desktop/sudan_05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-5757" r="-5757"/>
          <a:stretch>
            <a:fillRect/>
          </a:stretch>
        </p:blipFill>
        <p:spPr>
          <a:xfrm>
            <a:off x="-260502" y="274638"/>
            <a:ext cx="9608660" cy="5284393"/>
          </a:xfrm>
        </p:spPr>
      </p:pic>
      <p:sp>
        <p:nvSpPr>
          <p:cNvPr id="12" name="Text Placeholder 11"/>
          <p:cNvSpPr>
            <a:spLocks noGrp="1"/>
          </p:cNvSpPr>
          <p:nvPr>
            <p:ph type="body" sz="half" idx="4294967295"/>
          </p:nvPr>
        </p:nvSpPr>
        <p:spPr>
          <a:xfrm>
            <a:off x="341313" y="6126162"/>
            <a:ext cx="8345487" cy="31432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http://www.faculty.fairfield.edu/faculty/hodgson/Courses/so191/Projects2007/Mannix/ColleenFinal.html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660572"/>
            <a:ext cx="8229600" cy="2702500"/>
          </a:xfrm>
        </p:spPr>
        <p:txBody>
          <a:bodyPr>
            <a:normAutofit/>
          </a:bodyPr>
          <a:lstStyle/>
          <a:p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3111" dirty="0" smtClean="0"/>
              <a:t>Sudanese Song</a:t>
            </a:r>
            <a:br>
              <a:rPr lang="en-US" sz="3111" dirty="0" smtClean="0"/>
            </a:br>
            <a:r>
              <a:rPr lang="en-US" sz="1400" dirty="0" smtClean="0"/>
              <a:t>http://</a:t>
            </a:r>
            <a:r>
              <a:rPr lang="en-US" sz="1400" dirty="0" err="1" smtClean="0"/>
              <a:t>www.youtube.com/watch?v</a:t>
            </a:r>
            <a:r>
              <a:rPr lang="en-US" sz="1400" dirty="0" smtClean="0"/>
              <a:t>=NZZtSTXz1PE&amp;feature=related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313" cy="2348049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</a:t>
            </a:r>
            <a:r>
              <a:rPr lang="en-US" sz="4800" dirty="0" err="1" smtClean="0"/>
              <a:t>Dinka</a:t>
            </a:r>
            <a:r>
              <a:rPr lang="en-US" sz="4800" dirty="0" smtClean="0"/>
              <a:t> of Sudan</a:t>
            </a:r>
            <a:endParaRPr lang="en-US" sz="4800" dirty="0"/>
          </a:p>
        </p:txBody>
      </p:sp>
      <p:pic>
        <p:nvPicPr>
          <p:cNvPr id="5" name="dinka 3.jpg" descr="/Users/cindy/Desktop/dinka 3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-10860" r="-10860"/>
          <a:stretch>
            <a:fillRect/>
          </a:stretch>
        </p:blipFill>
        <p:spPr>
          <a:xfrm>
            <a:off x="3152734" y="273050"/>
            <a:ext cx="5534066" cy="6336678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5812002"/>
            <a:ext cx="3008313" cy="520964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+mj-lt"/>
                <a:ea typeface="+mj-ea"/>
                <a:cs typeface="+mj-cs"/>
              </a:rPr>
              <a:t>http://saharanvibe.blogspot.com/2007/03/dinka-of-sudan.html</a:t>
            </a:r>
            <a:endParaRPr lang="en-US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3049"/>
            <a:ext cx="2668815" cy="409002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Dinka</a:t>
            </a:r>
            <a:r>
              <a:rPr lang="en-US" sz="2800" dirty="0" smtClean="0"/>
              <a:t>, who call themselves the </a:t>
            </a:r>
            <a:r>
              <a:rPr lang="en-US" sz="2800" dirty="0" err="1" smtClean="0"/>
              <a:t>Moinjaang</a:t>
            </a:r>
            <a:r>
              <a:rPr lang="en-US" sz="2800" dirty="0" smtClean="0"/>
              <a:t>,  are the largest ethnic group in southern Sudan.  </a:t>
            </a:r>
            <a:endParaRPr lang="en-US" sz="2800" dirty="0"/>
          </a:p>
        </p:txBody>
      </p:sp>
      <p:pic>
        <p:nvPicPr>
          <p:cNvPr id="13" name="dinka_woman_smiling.jpg" descr="/Users/cindy/Desktop/dinka_woman_smiling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154" r="-215" b="21222"/>
          <a:stretch>
            <a:fillRect/>
          </a:stretch>
        </p:blipFill>
        <p:spPr>
          <a:xfrm>
            <a:off x="3465513" y="273049"/>
            <a:ext cx="5488654" cy="6298712"/>
          </a:xfrm>
        </p:spPr>
      </p:pic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57200" y="5746882"/>
            <a:ext cx="3008313" cy="37928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http://saharanvibe.blogspot.com/2007/03/dinka-of-sudan.html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dinka 4.jpg" descr="/Users/cindy/Desktop/dinka 4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-10500" r="-10500"/>
          <a:stretch>
            <a:fillRect/>
          </a:stretch>
        </p:blipFill>
        <p:spPr>
          <a:xfrm>
            <a:off x="-1276900" y="0"/>
            <a:ext cx="12469965" cy="6858000"/>
          </a:xfrm>
        </p:spPr>
      </p:pic>
      <p:sp>
        <p:nvSpPr>
          <p:cNvPr id="8" name="TextBox 7"/>
          <p:cNvSpPr txBox="1"/>
          <p:nvPr/>
        </p:nvSpPr>
        <p:spPr>
          <a:xfrm>
            <a:off x="4461083" y="2501076"/>
            <a:ext cx="4453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Dinka</a:t>
            </a:r>
            <a:r>
              <a:rPr lang="en-US" sz="3600" b="1" dirty="0" smtClean="0">
                <a:solidFill>
                  <a:schemeClr val="bg1"/>
                </a:solidFill>
              </a:rPr>
              <a:t> lifestyle centers around their cattle. 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“Initiation marks a young man’s passage to adulthood.  An initiate is called a ‘</a:t>
            </a:r>
            <a:r>
              <a:rPr lang="en-US" sz="2800" dirty="0" err="1" smtClean="0"/>
              <a:t>parapuol</a:t>
            </a:r>
            <a:r>
              <a:rPr lang="en-US" sz="2800" dirty="0" smtClean="0"/>
              <a:t>’ – one who has stopped milking.” </a:t>
            </a:r>
            <a:r>
              <a:rPr lang="en-US" sz="1400" b="1" dirty="0" smtClean="0"/>
              <a:t>http://saharanvibe.blogspot.com/2007/03/dinka-of-sudan.html</a:t>
            </a:r>
            <a:br>
              <a:rPr lang="en-US" sz="1400" b="1" dirty="0" smtClean="0"/>
            </a:br>
            <a:endParaRPr lang="en-US" sz="1400" dirty="0"/>
          </a:p>
        </p:txBody>
      </p:sp>
      <p:pic>
        <p:nvPicPr>
          <p:cNvPr id="6" name="dinka 5.jpg" descr="/Users/cindy/Desktop/dinka 5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-10335" r="-10335"/>
          <a:stretch>
            <a:fillRect/>
          </a:stretch>
        </p:blipFill>
        <p:spPr>
          <a:xfrm>
            <a:off x="0" y="1417638"/>
            <a:ext cx="9240446" cy="50818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0037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Parapuol</a:t>
            </a:r>
            <a:endParaRPr lang="en-US" sz="4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457200" y="993088"/>
            <a:ext cx="3008313" cy="513307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This </a:t>
            </a:r>
            <a:r>
              <a:rPr lang="en-US" sz="2800" dirty="0" err="1" smtClean="0"/>
              <a:t>Dinka</a:t>
            </a:r>
            <a:r>
              <a:rPr lang="en-US" sz="2800" dirty="0" smtClean="0"/>
              <a:t> man has been “scarified,” during a ritual that takes place between the ages of 10 and 16.  His scars identify him as a member of a particular </a:t>
            </a:r>
            <a:r>
              <a:rPr lang="en-US" sz="2800" dirty="0" err="1" smtClean="0"/>
              <a:t>Dinka</a:t>
            </a:r>
            <a:r>
              <a:rPr lang="en-US" sz="2800" dirty="0" smtClean="0"/>
              <a:t> tribe.  After initiation, a </a:t>
            </a:r>
            <a:r>
              <a:rPr lang="en-US" sz="2800" dirty="0" err="1" smtClean="0"/>
              <a:t>parapuol</a:t>
            </a:r>
            <a:r>
              <a:rPr lang="en-US" sz="2800" dirty="0" smtClean="0"/>
              <a:t> is given an oxen (cattle), his most precious possession.</a:t>
            </a:r>
          </a:p>
          <a:p>
            <a:endParaRPr lang="en-US" sz="1514" b="1" dirty="0" smtClean="0"/>
          </a:p>
          <a:p>
            <a:r>
              <a:rPr lang="en-US" sz="1514" b="1" dirty="0" smtClean="0"/>
              <a:t>http://saharanvibe.blogspot.com/2007/03/dinka-of-sudan.html</a:t>
            </a:r>
            <a:endParaRPr lang="en-US" sz="1514" dirty="0"/>
          </a:p>
        </p:txBody>
      </p:sp>
      <p:pic>
        <p:nvPicPr>
          <p:cNvPr id="14" name="foto morgana dinka3.jpg" descr="/Users/cindy/Desktop/foto morgana dinka3.jpg"/>
          <p:cNvPicPr>
            <a:picLocks noGrp="1" noChangeAspect="1"/>
          </p:cNvPicPr>
          <p:nvPr>
            <p:ph idx="1"/>
          </p:nvPr>
        </p:nvPicPr>
        <p:blipFill>
          <a:blip r:embed="rId2" r:link="rId3"/>
          <a:srcRect l="-15566" r="-15566"/>
          <a:stretch>
            <a:fillRect/>
          </a:stretch>
        </p:blipFill>
        <p:spPr>
          <a:xfrm>
            <a:off x="3280696" y="273050"/>
            <a:ext cx="5406104" cy="61901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180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SUDAN: its location </vt:lpstr>
      <vt:lpstr>SUDAN: its people </vt:lpstr>
      <vt:lpstr> </vt:lpstr>
      <vt:lpstr> Sudanese Song http://www.youtube.com/watch?v=NZZtSTXz1PE&amp;feature=related  </vt:lpstr>
      <vt:lpstr>The Dinka of Sudan</vt:lpstr>
      <vt:lpstr>The Dinka, who call themselves the Moinjaang,  are the largest ethnic group in southern Sudan.  </vt:lpstr>
      <vt:lpstr>Slide 7</vt:lpstr>
      <vt:lpstr>“Initiation marks a young man’s passage to adulthood.  An initiate is called a ‘parapuol’ – one who has stopped milking.” http://saharanvibe.blogspot.com/2007/03/dinka-of-sudan.html </vt:lpstr>
      <vt:lpstr>Parapuol</vt:lpstr>
      <vt:lpstr>“Corseted Dinka Man.  Besides cattle, the most coveted possession of a Dinka man is an intricately beaded corset.  This corset is sewn on tightly and worn until marriage.”</vt:lpstr>
      <vt:lpstr>Sounds of Global Worship: Heart Sounds International http://www.youtube.com/watch?v=W3oYUDfjC3s  </vt:lpstr>
      <vt:lpstr>Dinka Supermodel:  Alec Wek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 Cindy</dc:creator>
  <cp:lastModifiedBy>Windows User</cp:lastModifiedBy>
  <cp:revision>10</cp:revision>
  <dcterms:created xsi:type="dcterms:W3CDTF">2009-10-18T20:57:01Z</dcterms:created>
  <dcterms:modified xsi:type="dcterms:W3CDTF">2013-10-22T21:17:58Z</dcterms:modified>
</cp:coreProperties>
</file>